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7" r:id="rId3"/>
    <p:sldId id="259" r:id="rId4"/>
    <p:sldId id="261" r:id="rId5"/>
    <p:sldId id="263" r:id="rId6"/>
    <p:sldId id="260" r:id="rId7"/>
    <p:sldId id="266" r:id="rId8"/>
    <p:sldId id="267" r:id="rId9"/>
    <p:sldId id="265" r:id="rId10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61" autoAdjust="0"/>
    <p:restoredTop sz="94660"/>
  </p:normalViewPr>
  <p:slideViewPr>
    <p:cSldViewPr>
      <p:cViewPr>
        <p:scale>
          <a:sx n="66" d="100"/>
          <a:sy n="66" d="100"/>
        </p:scale>
        <p:origin x="918" y="10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00F7-333D-4450-9DF1-7FF26E8B4118}" type="datetimeFigureOut">
              <a:rPr kumimoji="1" lang="ja-JP" altLang="en-US" smtClean="0"/>
              <a:t>2018/8/1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7A3CB-0453-4BA1-9AD4-3D1D824AEC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8569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00F7-333D-4450-9DF1-7FF26E8B4118}" type="datetimeFigureOut">
              <a:rPr kumimoji="1" lang="ja-JP" altLang="en-US" smtClean="0"/>
              <a:t>2018/8/1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7A3CB-0453-4BA1-9AD4-3D1D824AEC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0155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00F7-333D-4450-9DF1-7FF26E8B4118}" type="datetimeFigureOut">
              <a:rPr kumimoji="1" lang="ja-JP" altLang="en-US" smtClean="0"/>
              <a:t>2018/8/1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7A3CB-0453-4BA1-9AD4-3D1D824AEC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8284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00F7-333D-4450-9DF1-7FF26E8B4118}" type="datetimeFigureOut">
              <a:rPr kumimoji="1" lang="ja-JP" altLang="en-US" smtClean="0"/>
              <a:t>2018/8/1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7A3CB-0453-4BA1-9AD4-3D1D824AEC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4431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00F7-333D-4450-9DF1-7FF26E8B4118}" type="datetimeFigureOut">
              <a:rPr kumimoji="1" lang="ja-JP" altLang="en-US" smtClean="0"/>
              <a:t>2018/8/1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7A3CB-0453-4BA1-9AD4-3D1D824AEC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3599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00F7-333D-4450-9DF1-7FF26E8B4118}" type="datetimeFigureOut">
              <a:rPr kumimoji="1" lang="ja-JP" altLang="en-US" smtClean="0"/>
              <a:t>2018/8/1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7A3CB-0453-4BA1-9AD4-3D1D824AEC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2887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00F7-333D-4450-9DF1-7FF26E8B4118}" type="datetimeFigureOut">
              <a:rPr kumimoji="1" lang="ja-JP" altLang="en-US" smtClean="0"/>
              <a:t>2018/8/1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7A3CB-0453-4BA1-9AD4-3D1D824AEC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76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00F7-333D-4450-9DF1-7FF26E8B4118}" type="datetimeFigureOut">
              <a:rPr kumimoji="1" lang="ja-JP" altLang="en-US" smtClean="0"/>
              <a:t>2018/8/1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7A3CB-0453-4BA1-9AD4-3D1D824AEC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2869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00F7-333D-4450-9DF1-7FF26E8B4118}" type="datetimeFigureOut">
              <a:rPr kumimoji="1" lang="ja-JP" altLang="en-US" smtClean="0"/>
              <a:t>2018/8/1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7A3CB-0453-4BA1-9AD4-3D1D824AEC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2723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00F7-333D-4450-9DF1-7FF26E8B4118}" type="datetimeFigureOut">
              <a:rPr kumimoji="1" lang="ja-JP" altLang="en-US" smtClean="0"/>
              <a:t>2018/8/1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7A3CB-0453-4BA1-9AD4-3D1D824AEC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619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00F7-333D-4450-9DF1-7FF26E8B4118}" type="datetimeFigureOut">
              <a:rPr kumimoji="1" lang="ja-JP" altLang="en-US" smtClean="0"/>
              <a:t>2018/8/1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7A3CB-0453-4BA1-9AD4-3D1D824AEC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9332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300F7-333D-4450-9DF1-7FF26E8B4118}" type="datetimeFigureOut">
              <a:rPr kumimoji="1" lang="ja-JP" altLang="en-US" smtClean="0"/>
              <a:t>2018/8/1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7A3CB-0453-4BA1-9AD4-3D1D824AEC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9942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microsoft.com/office/2007/relationships/hdphoto" Target="../media/hdphoto2.wdp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12888" y="365127"/>
            <a:ext cx="8880224" cy="1325563"/>
          </a:xfrm>
        </p:spPr>
        <p:txBody>
          <a:bodyPr/>
          <a:lstStyle/>
          <a:p>
            <a:r>
              <a:rPr kumimoji="1" lang="ja-JP" altLang="en-US" b="1" dirty="0" smtClean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後ろから付いて</a:t>
            </a:r>
            <a:r>
              <a:rPr kumimoji="1" lang="ja-JP" altLang="en-US" b="1" dirty="0" smtClean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くる</a:t>
            </a:r>
            <a:r>
              <a:rPr kumimoji="1" lang="en-US" altLang="ja-JP" b="1" dirty="0" smtClean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AI</a:t>
            </a:r>
            <a:r>
              <a:rPr kumimoji="1" lang="ja-JP" altLang="en-US" b="1" dirty="0" smtClean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スピーカー</a:t>
            </a:r>
            <a:endParaRPr kumimoji="1" lang="ja-JP" altLang="en-US" b="1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pic>
        <p:nvPicPr>
          <p:cNvPr id="2050" name="Picture 2" descr="ã­ããã³ã®ã¤ã©ã¹ãï¼å®¤åé¢¨æ¯ï¼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234" y="2598876"/>
            <a:ext cx="2502028" cy="250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å®¶äºãããå®¶æã®ã¤ã©ã¹ã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95" b="91684" l="400" r="34400">
                        <a14:foregroundMark x1="31000" y1="34968" x2="31000" y2="34968"/>
                        <a14:foregroundMark x1="15800" y1="26866" x2="15800" y2="26866"/>
                        <a14:foregroundMark x1="22600" y1="26652" x2="22600" y2="26652"/>
                        <a14:foregroundMark x1="15200" y1="89765" x2="15200" y2="89765"/>
                        <a14:foregroundMark x1="20600" y1="87420" x2="20600" y2="87420"/>
                        <a14:foregroundMark x1="29000" y1="34968" x2="29000" y2="34968"/>
                        <a14:foregroundMark x1="31000" y1="31130" x2="31000" y2="31130"/>
                        <a14:foregroundMark x1="15200" y1="88060" x2="15200" y2="88060"/>
                        <a14:foregroundMark x1="11200" y1="89979" x2="11200" y2="89979"/>
                        <a14:foregroundMark x1="12800" y1="62900" x2="12800" y2="62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1654"/>
          <a:stretch/>
        </p:blipFill>
        <p:spPr bwMode="auto">
          <a:xfrm>
            <a:off x="8016293" y="2649398"/>
            <a:ext cx="981528" cy="240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ãé¢¨åã®ã¤ã©ã¹ããç·æ§ã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20" y="2750647"/>
            <a:ext cx="1776962" cy="174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è±è¡£æã®ã¤ã©ã¹ã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43"/>
          <a:stretch/>
        </p:blipFill>
        <p:spPr bwMode="auto">
          <a:xfrm>
            <a:off x="1506009" y="2375798"/>
            <a:ext cx="1256788" cy="272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ç¬é¡ã®ãè¶ã®éã®ã¤ã©ã¹ã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404" y="2922885"/>
            <a:ext cx="2781328" cy="184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グループ化 3"/>
          <p:cNvGrpSpPr/>
          <p:nvPr/>
        </p:nvGrpSpPr>
        <p:grpSpPr>
          <a:xfrm>
            <a:off x="7041609" y="3440147"/>
            <a:ext cx="1153631" cy="1855763"/>
            <a:chOff x="4225611" y="577255"/>
            <a:chExt cx="1419854" cy="2284016"/>
          </a:xfrm>
          <a:effectLst>
            <a:glow rad="254000">
              <a:srgbClr val="FFC000">
                <a:alpha val="85000"/>
              </a:srgbClr>
            </a:glow>
          </a:effectLst>
        </p:grpSpPr>
        <p:pic>
          <p:nvPicPr>
            <p:cNvPr id="2068" name="Picture 20" descr="ãecho dotãã®ç»åæ¤ç´¢çµæ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928" t="37303"/>
            <a:stretch/>
          </p:blipFill>
          <p:spPr bwMode="auto">
            <a:xfrm>
              <a:off x="4431927" y="884236"/>
              <a:ext cx="873871" cy="668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ã­ãããã³ã³ãã¹ãã®ã¤ã©ã¹ãï¼å·¨å¤§ï¼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3158" b="96272" l="1600" r="54400">
                          <a14:foregroundMark x1="19000" y1="89912" x2="18000" y2="89912"/>
                          <a14:foregroundMark x1="10600" y1="79167" x2="10600" y2="79167"/>
                          <a14:foregroundMark x1="11000" y1="82237" x2="11000" y2="82237"/>
                          <a14:foregroundMark x1="17600" y1="79605" x2="17600" y2="79605"/>
                          <a14:foregroundMark x1="19800" y1="80044" x2="19800" y2="80044"/>
                          <a14:foregroundMark x1="15600" y1="80044" x2="15600" y2="80044"/>
                          <a14:foregroundMark x1="14000" y1="79386" x2="14000" y2="79386"/>
                          <a14:foregroundMark x1="11600" y1="75658" x2="11600" y2="75658"/>
                          <a14:foregroundMark x1="12200" y1="74342" x2="12200" y2="74342"/>
                          <a14:foregroundMark x1="10800" y1="77412" x2="10800" y2="77412"/>
                          <a14:foregroundMark x1="10400" y1="78947" x2="10400" y2="78947"/>
                          <a14:foregroundMark x1="10400" y1="81140" x2="10400" y2="81140"/>
                          <a14:foregroundMark x1="10800" y1="83114" x2="10800" y2="83114"/>
                          <a14:foregroundMark x1="11800" y1="84868" x2="11800" y2="84868"/>
                          <a14:foregroundMark x1="11200" y1="84649" x2="11000" y2="84430"/>
                          <a14:foregroundMark x1="10400" y1="82895" x2="10400" y2="82895"/>
                          <a14:foregroundMark x1="10000" y1="81798" x2="10000" y2="81360"/>
                          <a14:foregroundMark x1="10200" y1="80482" x2="10200" y2="80482"/>
                          <a14:foregroundMark x1="10200" y1="79167" x2="10200" y2="78947"/>
                          <a14:foregroundMark x1="10400" y1="76974" x2="10400" y2="76974"/>
                          <a14:foregroundMark x1="11200" y1="75658" x2="11200" y2="75658"/>
                          <a14:foregroundMark x1="11600" y1="74561" x2="11600" y2="74561"/>
                          <a14:foregroundMark x1="12200" y1="73904" x2="12200" y2="73904"/>
                          <a14:foregroundMark x1="28200" y1="73904" x2="28200" y2="73904"/>
                          <a14:foregroundMark x1="28400" y1="76754" x2="28400" y2="76754"/>
                          <a14:foregroundMark x1="28600" y1="78289" x2="28600" y2="79167"/>
                          <a14:foregroundMark x1="29000" y1="80263" x2="29000" y2="80263"/>
                          <a14:foregroundMark x1="29800" y1="81579" x2="29800" y2="81798"/>
                          <a14:foregroundMark x1="30400" y1="82675" x2="30400" y2="82675"/>
                          <a14:foregroundMark x1="20800" y1="79605" x2="20600" y2="79605"/>
                          <a14:foregroundMark x1="20600" y1="81140" x2="20600" y2="81140"/>
                          <a14:foregroundMark x1="33200" y1="78728" x2="33200" y2="78728"/>
                          <a14:foregroundMark x1="33000" y1="78509" x2="33000" y2="78509"/>
                          <a14:foregroundMark x1="32400" y1="78947" x2="32400" y2="78947"/>
                          <a14:foregroundMark x1="33000" y1="77851" x2="33400" y2="77851"/>
                          <a14:foregroundMark x1="34600" y1="77193" x2="35000" y2="76974"/>
                          <a14:foregroundMark x1="36600" y1="76316" x2="36600" y2="76316"/>
                          <a14:foregroundMark x1="38400" y1="75000" x2="38400" y2="75000"/>
                          <a14:foregroundMark x1="39200" y1="78509" x2="39200" y2="78509"/>
                          <a14:foregroundMark x1="38800" y1="76754" x2="38800" y2="76754"/>
                          <a14:foregroundMark x1="38600" y1="75877" x2="38600" y2="75877"/>
                          <a14:foregroundMark x1="36400" y1="75658" x2="36400" y2="75658"/>
                          <a14:foregroundMark x1="28200" y1="74561" x2="28200" y2="73904"/>
                          <a14:foregroundMark x1="28600" y1="72807" x2="28600" y2="72807"/>
                          <a14:foregroundMark x1="27800" y1="75439" x2="27800" y2="75658"/>
                          <a14:foregroundMark x1="27800" y1="76974" x2="27800" y2="77193"/>
                          <a14:foregroundMark x1="27800" y1="78728" x2="27800" y2="79167"/>
                          <a14:foregroundMark x1="28400" y1="80263" x2="28400" y2="80482"/>
                          <a14:foregroundMark x1="29400" y1="82018" x2="29400" y2="82018"/>
                          <a14:foregroundMark x1="30600" y1="83333" x2="30600" y2="83333"/>
                          <a14:foregroundMark x1="31200" y1="83553" x2="31200" y2="83553"/>
                          <a14:foregroundMark x1="29800" y1="82895" x2="29600" y2="82895"/>
                          <a14:foregroundMark x1="29000" y1="82675" x2="28800" y2="82237"/>
                          <a14:foregroundMark x1="28200" y1="81360" x2="28200" y2="81360"/>
                          <a14:foregroundMark x1="27800" y1="80263" x2="27800" y2="80263"/>
                          <a14:foregroundMark x1="9600" y1="78289" x2="9600" y2="78070"/>
                          <a14:foregroundMark x1="10800" y1="74781" x2="10800" y2="74781"/>
                          <a14:foregroundMark x1="12000" y1="73465" x2="12000" y2="73465"/>
                          <a14:foregroundMark x1="12400" y1="72588" x2="12400" y2="72588"/>
                          <a14:foregroundMark x1="12000" y1="85088" x2="12000" y2="85088"/>
                          <a14:foregroundMark x1="11600" y1="85746" x2="11600" y2="85746"/>
                          <a14:foregroundMark x1="11400" y1="86184" x2="11400" y2="86184"/>
                          <a14:foregroundMark x1="10400" y1="83553" x2="10400" y2="83553"/>
                          <a14:foregroundMark x1="10000" y1="83991" x2="10000" y2="83991"/>
                          <a14:foregroundMark x1="9800" y1="82456" x2="9800" y2="82456"/>
                          <a14:foregroundMark x1="9600" y1="81360" x2="9600" y2="81360"/>
                          <a14:foregroundMark x1="9600" y1="79605" x2="9600" y2="79605"/>
                          <a14:foregroundMark x1="9400" y1="78509" x2="9400" y2="78509"/>
                          <a14:foregroundMark x1="8800" y1="79167" x2="8800" y2="79167"/>
                          <a14:foregroundMark x1="10000" y1="76316" x2="10000" y2="76316"/>
                          <a14:foregroundMark x1="27200" y1="77412" x2="27200" y2="77412"/>
                          <a14:foregroundMark x1="27200" y1="76316" x2="27200" y2="76316"/>
                          <a14:foregroundMark x1="27400" y1="75877" x2="27400" y2="75877"/>
                          <a14:foregroundMark x1="27000" y1="78509" x2="27000" y2="78509"/>
                          <a14:backgroundMark x1="24800" y1="15351" x2="24800" y2="15351"/>
                          <a14:backgroundMark x1="25200" y1="17325" x2="25200" y2="17325"/>
                          <a14:backgroundMark x1="24200" y1="24781" x2="24200" y2="24781"/>
                          <a14:backgroundMark x1="24800" y1="28289" x2="24800" y2="28289"/>
                          <a14:backgroundMark x1="26000" y1="31360" x2="26000" y2="31360"/>
                          <a14:backgroundMark x1="24600" y1="34211" x2="24600" y2="34211"/>
                          <a14:backgroundMark x1="19600" y1="35088" x2="19200" y2="35088"/>
                          <a14:backgroundMark x1="19000" y1="34649" x2="19000" y2="33114"/>
                          <a14:backgroundMark x1="18800" y1="28070" x2="18400" y2="26754"/>
                          <a14:backgroundMark x1="18400" y1="24123" x2="18400" y2="24123"/>
                          <a14:backgroundMark x1="18800" y1="23465" x2="18800" y2="23465"/>
                          <a14:backgroundMark x1="23600" y1="23026" x2="23600" y2="23026"/>
                          <a14:backgroundMark x1="17200" y1="23904" x2="17200" y2="23904"/>
                          <a14:backgroundMark x1="16800" y1="23246" x2="16800" y2="23246"/>
                          <a14:backgroundMark x1="17200" y1="26316" x2="17200" y2="27851"/>
                          <a14:backgroundMark x1="17400" y1="29825" x2="17400" y2="29825"/>
                          <a14:backgroundMark x1="17200" y1="31579" x2="17200" y2="32018"/>
                          <a14:backgroundMark x1="16800" y1="33114" x2="16800" y2="33114"/>
                          <a14:backgroundMark x1="16600" y1="34649" x2="16600" y2="34649"/>
                          <a14:backgroundMark x1="17000" y1="35965" x2="17000" y2="35965"/>
                          <a14:backgroundMark x1="17600" y1="37719" x2="17600" y2="37719"/>
                          <a14:backgroundMark x1="22200" y1="37719" x2="22200" y2="37719"/>
                          <a14:backgroundMark x1="22800" y1="37281" x2="22800" y2="37281"/>
                          <a14:backgroundMark x1="25400" y1="37719" x2="26000" y2="37719"/>
                          <a14:backgroundMark x1="27200" y1="37719" x2="27200" y2="37719"/>
                          <a14:backgroundMark x1="29000" y1="38158" x2="30000" y2="38377"/>
                          <a14:backgroundMark x1="32000" y1="38596" x2="32000" y2="38596"/>
                          <a14:backgroundMark x1="32400" y1="38596" x2="32800" y2="37939"/>
                          <a14:backgroundMark x1="33000" y1="36842" x2="33400" y2="35965"/>
                          <a14:backgroundMark x1="33600" y1="33553" x2="33600" y2="32456"/>
                          <a14:backgroundMark x1="33200" y1="30044" x2="33200" y2="300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306"/>
            <a:stretch/>
          </p:blipFill>
          <p:spPr bwMode="auto">
            <a:xfrm>
              <a:off x="4225611" y="577255"/>
              <a:ext cx="1419854" cy="228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グループ化 15"/>
          <p:cNvGrpSpPr/>
          <p:nvPr/>
        </p:nvGrpSpPr>
        <p:grpSpPr>
          <a:xfrm flipH="1">
            <a:off x="5050299" y="2870677"/>
            <a:ext cx="941741" cy="1688421"/>
            <a:chOff x="4225611" y="577255"/>
            <a:chExt cx="1419854" cy="2284016"/>
          </a:xfrm>
          <a:effectLst>
            <a:glow rad="254000">
              <a:srgbClr val="FFC000">
                <a:alpha val="85000"/>
              </a:srgbClr>
            </a:glow>
          </a:effectLst>
        </p:grpSpPr>
        <p:pic>
          <p:nvPicPr>
            <p:cNvPr id="17" name="Picture 20" descr="ãecho dotãã®ç»åæ¤ç´¢çµæ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928" t="37303"/>
            <a:stretch/>
          </p:blipFill>
          <p:spPr bwMode="auto">
            <a:xfrm>
              <a:off x="4431927" y="884236"/>
              <a:ext cx="873871" cy="668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6" descr="ã­ãããã³ã³ãã¹ãã®ã¤ã©ã¹ãï¼å·¨å¤§ï¼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3158" b="96272" l="1600" r="54400">
                          <a14:foregroundMark x1="19000" y1="89912" x2="18000" y2="89912"/>
                          <a14:foregroundMark x1="10600" y1="79167" x2="10600" y2="79167"/>
                          <a14:foregroundMark x1="11000" y1="82237" x2="11000" y2="82237"/>
                          <a14:foregroundMark x1="17600" y1="79605" x2="17600" y2="79605"/>
                          <a14:foregroundMark x1="19800" y1="80044" x2="19800" y2="80044"/>
                          <a14:foregroundMark x1="15600" y1="80044" x2="15600" y2="80044"/>
                          <a14:foregroundMark x1="14000" y1="79386" x2="14000" y2="79386"/>
                          <a14:foregroundMark x1="11600" y1="75658" x2="11600" y2="75658"/>
                          <a14:foregroundMark x1="12200" y1="74342" x2="12200" y2="74342"/>
                          <a14:foregroundMark x1="10800" y1="77412" x2="10800" y2="77412"/>
                          <a14:foregroundMark x1="10400" y1="78947" x2="10400" y2="78947"/>
                          <a14:foregroundMark x1="10400" y1="81140" x2="10400" y2="81140"/>
                          <a14:foregroundMark x1="10800" y1="83114" x2="10800" y2="83114"/>
                          <a14:foregroundMark x1="11800" y1="84868" x2="11800" y2="84868"/>
                          <a14:foregroundMark x1="11200" y1="84649" x2="11000" y2="84430"/>
                          <a14:foregroundMark x1="10400" y1="82895" x2="10400" y2="82895"/>
                          <a14:foregroundMark x1="10000" y1="81798" x2="10000" y2="81360"/>
                          <a14:foregroundMark x1="10200" y1="80482" x2="10200" y2="80482"/>
                          <a14:foregroundMark x1="10200" y1="79167" x2="10200" y2="78947"/>
                          <a14:foregroundMark x1="10400" y1="76974" x2="10400" y2="76974"/>
                          <a14:foregroundMark x1="11200" y1="75658" x2="11200" y2="75658"/>
                          <a14:foregroundMark x1="11600" y1="74561" x2="11600" y2="74561"/>
                          <a14:foregroundMark x1="12200" y1="73904" x2="12200" y2="73904"/>
                          <a14:foregroundMark x1="28200" y1="73904" x2="28200" y2="73904"/>
                          <a14:foregroundMark x1="28400" y1="76754" x2="28400" y2="76754"/>
                          <a14:foregroundMark x1="28600" y1="78289" x2="28600" y2="79167"/>
                          <a14:foregroundMark x1="29000" y1="80263" x2="29000" y2="80263"/>
                          <a14:foregroundMark x1="29800" y1="81579" x2="29800" y2="81798"/>
                          <a14:foregroundMark x1="30400" y1="82675" x2="30400" y2="82675"/>
                          <a14:foregroundMark x1="20800" y1="79605" x2="20600" y2="79605"/>
                          <a14:foregroundMark x1="20600" y1="81140" x2="20600" y2="81140"/>
                          <a14:foregroundMark x1="33200" y1="78728" x2="33200" y2="78728"/>
                          <a14:foregroundMark x1="33000" y1="78509" x2="33000" y2="78509"/>
                          <a14:foregroundMark x1="32400" y1="78947" x2="32400" y2="78947"/>
                          <a14:foregroundMark x1="33000" y1="77851" x2="33400" y2="77851"/>
                          <a14:foregroundMark x1="34600" y1="77193" x2="35000" y2="76974"/>
                          <a14:foregroundMark x1="36600" y1="76316" x2="36600" y2="76316"/>
                          <a14:foregroundMark x1="38400" y1="75000" x2="38400" y2="75000"/>
                          <a14:foregroundMark x1="39200" y1="78509" x2="39200" y2="78509"/>
                          <a14:foregroundMark x1="38800" y1="76754" x2="38800" y2="76754"/>
                          <a14:foregroundMark x1="38600" y1="75877" x2="38600" y2="75877"/>
                          <a14:foregroundMark x1="36400" y1="75658" x2="36400" y2="75658"/>
                          <a14:foregroundMark x1="28200" y1="74561" x2="28200" y2="73904"/>
                          <a14:foregroundMark x1="28600" y1="72807" x2="28600" y2="72807"/>
                          <a14:foregroundMark x1="27800" y1="75439" x2="27800" y2="75658"/>
                          <a14:foregroundMark x1="27800" y1="76974" x2="27800" y2="77193"/>
                          <a14:foregroundMark x1="27800" y1="78728" x2="27800" y2="79167"/>
                          <a14:foregroundMark x1="28400" y1="80263" x2="28400" y2="80482"/>
                          <a14:foregroundMark x1="29400" y1="82018" x2="29400" y2="82018"/>
                          <a14:foregroundMark x1="30600" y1="83333" x2="30600" y2="83333"/>
                          <a14:foregroundMark x1="31200" y1="83553" x2="31200" y2="83553"/>
                          <a14:foregroundMark x1="29800" y1="82895" x2="29600" y2="82895"/>
                          <a14:foregroundMark x1="29000" y1="82675" x2="28800" y2="82237"/>
                          <a14:foregroundMark x1="28200" y1="81360" x2="28200" y2="81360"/>
                          <a14:foregroundMark x1="27800" y1="80263" x2="27800" y2="80263"/>
                          <a14:foregroundMark x1="9600" y1="78289" x2="9600" y2="78070"/>
                          <a14:foregroundMark x1="10800" y1="74781" x2="10800" y2="74781"/>
                          <a14:foregroundMark x1="12000" y1="73465" x2="12000" y2="73465"/>
                          <a14:foregroundMark x1="12400" y1="72588" x2="12400" y2="72588"/>
                          <a14:foregroundMark x1="12000" y1="85088" x2="12000" y2="85088"/>
                          <a14:foregroundMark x1="11600" y1="85746" x2="11600" y2="85746"/>
                          <a14:foregroundMark x1="11400" y1="86184" x2="11400" y2="86184"/>
                          <a14:foregroundMark x1="10400" y1="83553" x2="10400" y2="83553"/>
                          <a14:foregroundMark x1="10000" y1="83991" x2="10000" y2="83991"/>
                          <a14:foregroundMark x1="9800" y1="82456" x2="9800" y2="82456"/>
                          <a14:foregroundMark x1="9600" y1="81360" x2="9600" y2="81360"/>
                          <a14:foregroundMark x1="9600" y1="79605" x2="9600" y2="79605"/>
                          <a14:foregroundMark x1="9400" y1="78509" x2="9400" y2="78509"/>
                          <a14:foregroundMark x1="8800" y1="79167" x2="8800" y2="79167"/>
                          <a14:foregroundMark x1="10000" y1="76316" x2="10000" y2="76316"/>
                          <a14:foregroundMark x1="27200" y1="77412" x2="27200" y2="77412"/>
                          <a14:foregroundMark x1="27200" y1="76316" x2="27200" y2="76316"/>
                          <a14:foregroundMark x1="27400" y1="75877" x2="27400" y2="75877"/>
                          <a14:foregroundMark x1="27000" y1="78509" x2="27000" y2="78509"/>
                          <a14:backgroundMark x1="24800" y1="15351" x2="24800" y2="15351"/>
                          <a14:backgroundMark x1="25200" y1="17325" x2="25200" y2="17325"/>
                          <a14:backgroundMark x1="24200" y1="24781" x2="24200" y2="24781"/>
                          <a14:backgroundMark x1="24800" y1="28289" x2="24800" y2="28289"/>
                          <a14:backgroundMark x1="26000" y1="31360" x2="26000" y2="31360"/>
                          <a14:backgroundMark x1="24600" y1="34211" x2="24600" y2="34211"/>
                          <a14:backgroundMark x1="19600" y1="35088" x2="19200" y2="35088"/>
                          <a14:backgroundMark x1="19000" y1="34649" x2="19000" y2="33114"/>
                          <a14:backgroundMark x1="18800" y1="28070" x2="18400" y2="26754"/>
                          <a14:backgroundMark x1="18400" y1="24123" x2="18400" y2="24123"/>
                          <a14:backgroundMark x1="18800" y1="23465" x2="18800" y2="23465"/>
                          <a14:backgroundMark x1="23600" y1="23026" x2="23600" y2="23026"/>
                          <a14:backgroundMark x1="17200" y1="23904" x2="17200" y2="23904"/>
                          <a14:backgroundMark x1="16800" y1="23246" x2="16800" y2="23246"/>
                          <a14:backgroundMark x1="17200" y1="26316" x2="17200" y2="27851"/>
                          <a14:backgroundMark x1="17400" y1="29825" x2="17400" y2="29825"/>
                          <a14:backgroundMark x1="17200" y1="31579" x2="17200" y2="32018"/>
                          <a14:backgroundMark x1="16800" y1="33114" x2="16800" y2="33114"/>
                          <a14:backgroundMark x1="16600" y1="34649" x2="16600" y2="34649"/>
                          <a14:backgroundMark x1="17000" y1="35965" x2="17000" y2="35965"/>
                          <a14:backgroundMark x1="17600" y1="37719" x2="17600" y2="37719"/>
                          <a14:backgroundMark x1="22200" y1="37719" x2="22200" y2="37719"/>
                          <a14:backgroundMark x1="22800" y1="37281" x2="22800" y2="37281"/>
                          <a14:backgroundMark x1="25400" y1="37719" x2="26000" y2="37719"/>
                          <a14:backgroundMark x1="27200" y1="37719" x2="27200" y2="37719"/>
                          <a14:backgroundMark x1="29000" y1="38158" x2="30000" y2="38377"/>
                          <a14:backgroundMark x1="32000" y1="38596" x2="32000" y2="38596"/>
                          <a14:backgroundMark x1="32400" y1="38596" x2="32800" y2="37939"/>
                          <a14:backgroundMark x1="33000" y1="36842" x2="33400" y2="35965"/>
                          <a14:backgroundMark x1="33600" y1="33553" x2="33600" y2="32456"/>
                          <a14:backgroundMark x1="33200" y1="30044" x2="33200" y2="300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306"/>
            <a:stretch/>
          </p:blipFill>
          <p:spPr bwMode="auto">
            <a:xfrm>
              <a:off x="4225611" y="577255"/>
              <a:ext cx="1419854" cy="228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グループ化 18"/>
          <p:cNvGrpSpPr/>
          <p:nvPr/>
        </p:nvGrpSpPr>
        <p:grpSpPr>
          <a:xfrm flipH="1">
            <a:off x="1774285" y="3488322"/>
            <a:ext cx="1035079" cy="1855763"/>
            <a:chOff x="4225611" y="577255"/>
            <a:chExt cx="1419854" cy="2284016"/>
          </a:xfrm>
          <a:effectLst>
            <a:glow rad="254000">
              <a:srgbClr val="FFC000">
                <a:alpha val="85000"/>
              </a:srgbClr>
            </a:glow>
          </a:effectLst>
        </p:grpSpPr>
        <p:pic>
          <p:nvPicPr>
            <p:cNvPr id="20" name="Picture 20" descr="ãecho dotãã®ç»åæ¤ç´¢çµæ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928" t="37303"/>
            <a:stretch/>
          </p:blipFill>
          <p:spPr bwMode="auto">
            <a:xfrm>
              <a:off x="4431927" y="884236"/>
              <a:ext cx="873871" cy="668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6" descr="ã­ãããã³ã³ãã¹ãã®ã¤ã©ã¹ãï¼å·¨å¤§ï¼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3158" b="96272" l="1600" r="54400">
                          <a14:foregroundMark x1="19000" y1="89912" x2="18000" y2="89912"/>
                          <a14:foregroundMark x1="10600" y1="79167" x2="10600" y2="79167"/>
                          <a14:foregroundMark x1="11000" y1="82237" x2="11000" y2="82237"/>
                          <a14:foregroundMark x1="17600" y1="79605" x2="17600" y2="79605"/>
                          <a14:foregroundMark x1="19800" y1="80044" x2="19800" y2="80044"/>
                          <a14:foregroundMark x1="15600" y1="80044" x2="15600" y2="80044"/>
                          <a14:foregroundMark x1="14000" y1="79386" x2="14000" y2="79386"/>
                          <a14:foregroundMark x1="11600" y1="75658" x2="11600" y2="75658"/>
                          <a14:foregroundMark x1="12200" y1="74342" x2="12200" y2="74342"/>
                          <a14:foregroundMark x1="10800" y1="77412" x2="10800" y2="77412"/>
                          <a14:foregroundMark x1="10400" y1="78947" x2="10400" y2="78947"/>
                          <a14:foregroundMark x1="10400" y1="81140" x2="10400" y2="81140"/>
                          <a14:foregroundMark x1="10800" y1="83114" x2="10800" y2="83114"/>
                          <a14:foregroundMark x1="11800" y1="84868" x2="11800" y2="84868"/>
                          <a14:foregroundMark x1="11200" y1="84649" x2="11000" y2="84430"/>
                          <a14:foregroundMark x1="10400" y1="82895" x2="10400" y2="82895"/>
                          <a14:foregroundMark x1="10000" y1="81798" x2="10000" y2="81360"/>
                          <a14:foregroundMark x1="10200" y1="80482" x2="10200" y2="80482"/>
                          <a14:foregroundMark x1="10200" y1="79167" x2="10200" y2="78947"/>
                          <a14:foregroundMark x1="10400" y1="76974" x2="10400" y2="76974"/>
                          <a14:foregroundMark x1="11200" y1="75658" x2="11200" y2="75658"/>
                          <a14:foregroundMark x1="11600" y1="74561" x2="11600" y2="74561"/>
                          <a14:foregroundMark x1="12200" y1="73904" x2="12200" y2="73904"/>
                          <a14:foregroundMark x1="28200" y1="73904" x2="28200" y2="73904"/>
                          <a14:foregroundMark x1="28400" y1="76754" x2="28400" y2="76754"/>
                          <a14:foregroundMark x1="28600" y1="78289" x2="28600" y2="79167"/>
                          <a14:foregroundMark x1="29000" y1="80263" x2="29000" y2="80263"/>
                          <a14:foregroundMark x1="29800" y1="81579" x2="29800" y2="81798"/>
                          <a14:foregroundMark x1="30400" y1="82675" x2="30400" y2="82675"/>
                          <a14:foregroundMark x1="20800" y1="79605" x2="20600" y2="79605"/>
                          <a14:foregroundMark x1="20600" y1="81140" x2="20600" y2="81140"/>
                          <a14:foregroundMark x1="33200" y1="78728" x2="33200" y2="78728"/>
                          <a14:foregroundMark x1="33000" y1="78509" x2="33000" y2="78509"/>
                          <a14:foregroundMark x1="32400" y1="78947" x2="32400" y2="78947"/>
                          <a14:foregroundMark x1="33000" y1="77851" x2="33400" y2="77851"/>
                          <a14:foregroundMark x1="34600" y1="77193" x2="35000" y2="76974"/>
                          <a14:foregroundMark x1="36600" y1="76316" x2="36600" y2="76316"/>
                          <a14:foregroundMark x1="38400" y1="75000" x2="38400" y2="75000"/>
                          <a14:foregroundMark x1="39200" y1="78509" x2="39200" y2="78509"/>
                          <a14:foregroundMark x1="38800" y1="76754" x2="38800" y2="76754"/>
                          <a14:foregroundMark x1="38600" y1="75877" x2="38600" y2="75877"/>
                          <a14:foregroundMark x1="36400" y1="75658" x2="36400" y2="75658"/>
                          <a14:foregroundMark x1="28200" y1="74561" x2="28200" y2="73904"/>
                          <a14:foregroundMark x1="28600" y1="72807" x2="28600" y2="72807"/>
                          <a14:foregroundMark x1="27800" y1="75439" x2="27800" y2="75658"/>
                          <a14:foregroundMark x1="27800" y1="76974" x2="27800" y2="77193"/>
                          <a14:foregroundMark x1="27800" y1="78728" x2="27800" y2="79167"/>
                          <a14:foregroundMark x1="28400" y1="80263" x2="28400" y2="80482"/>
                          <a14:foregroundMark x1="29400" y1="82018" x2="29400" y2="82018"/>
                          <a14:foregroundMark x1="30600" y1="83333" x2="30600" y2="83333"/>
                          <a14:foregroundMark x1="31200" y1="83553" x2="31200" y2="83553"/>
                          <a14:foregroundMark x1="29800" y1="82895" x2="29600" y2="82895"/>
                          <a14:foregroundMark x1="29000" y1="82675" x2="28800" y2="82237"/>
                          <a14:foregroundMark x1="28200" y1="81360" x2="28200" y2="81360"/>
                          <a14:foregroundMark x1="27800" y1="80263" x2="27800" y2="80263"/>
                          <a14:foregroundMark x1="9600" y1="78289" x2="9600" y2="78070"/>
                          <a14:foregroundMark x1="10800" y1="74781" x2="10800" y2="74781"/>
                          <a14:foregroundMark x1="12000" y1="73465" x2="12000" y2="73465"/>
                          <a14:foregroundMark x1="12400" y1="72588" x2="12400" y2="72588"/>
                          <a14:foregroundMark x1="12000" y1="85088" x2="12000" y2="85088"/>
                          <a14:foregroundMark x1="11600" y1="85746" x2="11600" y2="85746"/>
                          <a14:foregroundMark x1="11400" y1="86184" x2="11400" y2="86184"/>
                          <a14:foregroundMark x1="10400" y1="83553" x2="10400" y2="83553"/>
                          <a14:foregroundMark x1="10000" y1="83991" x2="10000" y2="83991"/>
                          <a14:foregroundMark x1="9800" y1="82456" x2="9800" y2="82456"/>
                          <a14:foregroundMark x1="9600" y1="81360" x2="9600" y2="81360"/>
                          <a14:foregroundMark x1="9600" y1="79605" x2="9600" y2="79605"/>
                          <a14:foregroundMark x1="9400" y1="78509" x2="9400" y2="78509"/>
                          <a14:foregroundMark x1="8800" y1="79167" x2="8800" y2="79167"/>
                          <a14:foregroundMark x1="10000" y1="76316" x2="10000" y2="76316"/>
                          <a14:foregroundMark x1="27200" y1="77412" x2="27200" y2="77412"/>
                          <a14:foregroundMark x1="27200" y1="76316" x2="27200" y2="76316"/>
                          <a14:foregroundMark x1="27400" y1="75877" x2="27400" y2="75877"/>
                          <a14:foregroundMark x1="27000" y1="78509" x2="27000" y2="78509"/>
                          <a14:backgroundMark x1="24800" y1="15351" x2="24800" y2="15351"/>
                          <a14:backgroundMark x1="25200" y1="17325" x2="25200" y2="17325"/>
                          <a14:backgroundMark x1="24200" y1="24781" x2="24200" y2="24781"/>
                          <a14:backgroundMark x1="24800" y1="28289" x2="24800" y2="28289"/>
                          <a14:backgroundMark x1="26000" y1="31360" x2="26000" y2="31360"/>
                          <a14:backgroundMark x1="24600" y1="34211" x2="24600" y2="34211"/>
                          <a14:backgroundMark x1="19600" y1="35088" x2="19200" y2="35088"/>
                          <a14:backgroundMark x1="19000" y1="34649" x2="19000" y2="33114"/>
                          <a14:backgroundMark x1="18800" y1="28070" x2="18400" y2="26754"/>
                          <a14:backgroundMark x1="18400" y1="24123" x2="18400" y2="24123"/>
                          <a14:backgroundMark x1="18800" y1="23465" x2="18800" y2="23465"/>
                          <a14:backgroundMark x1="23600" y1="23026" x2="23600" y2="23026"/>
                          <a14:backgroundMark x1="17200" y1="23904" x2="17200" y2="23904"/>
                          <a14:backgroundMark x1="16800" y1="23246" x2="16800" y2="23246"/>
                          <a14:backgroundMark x1="17200" y1="26316" x2="17200" y2="27851"/>
                          <a14:backgroundMark x1="17400" y1="29825" x2="17400" y2="29825"/>
                          <a14:backgroundMark x1="17200" y1="31579" x2="17200" y2="32018"/>
                          <a14:backgroundMark x1="16800" y1="33114" x2="16800" y2="33114"/>
                          <a14:backgroundMark x1="16600" y1="34649" x2="16600" y2="34649"/>
                          <a14:backgroundMark x1="17000" y1="35965" x2="17000" y2="35965"/>
                          <a14:backgroundMark x1="17600" y1="37719" x2="17600" y2="37719"/>
                          <a14:backgroundMark x1="22200" y1="37719" x2="22200" y2="37719"/>
                          <a14:backgroundMark x1="22800" y1="37281" x2="22800" y2="37281"/>
                          <a14:backgroundMark x1="25400" y1="37719" x2="26000" y2="37719"/>
                          <a14:backgroundMark x1="27200" y1="37719" x2="27200" y2="37719"/>
                          <a14:backgroundMark x1="29000" y1="38158" x2="30000" y2="38377"/>
                          <a14:backgroundMark x1="32000" y1="38596" x2="32000" y2="38596"/>
                          <a14:backgroundMark x1="32400" y1="38596" x2="32800" y2="37939"/>
                          <a14:backgroundMark x1="33000" y1="36842" x2="33400" y2="35965"/>
                          <a14:backgroundMark x1="33600" y1="33553" x2="33600" y2="32456"/>
                          <a14:backgroundMark x1="33200" y1="30044" x2="33200" y2="300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306"/>
            <a:stretch/>
          </p:blipFill>
          <p:spPr bwMode="auto">
            <a:xfrm>
              <a:off x="4225611" y="577255"/>
              <a:ext cx="1419854" cy="2284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角丸四角形吹き出し 4"/>
          <p:cNvSpPr/>
          <p:nvPr/>
        </p:nvSpPr>
        <p:spPr>
          <a:xfrm>
            <a:off x="6938593" y="2199157"/>
            <a:ext cx="2473976" cy="579530"/>
          </a:xfrm>
          <a:prstGeom prst="wedgeRoundRectCallout">
            <a:avLst>
              <a:gd name="adj1" fmla="val 12581"/>
              <a:gd name="adj2" fmla="val 6972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463" b="1" dirty="0"/>
              <a:t>アレクサ、</a:t>
            </a:r>
            <a:r>
              <a:rPr lang="en-US" altLang="ja-JP" sz="1463" b="1" dirty="0"/>
              <a:t>3</a:t>
            </a:r>
            <a:r>
              <a:rPr lang="ja-JP" altLang="en-US" sz="1463" b="1" dirty="0"/>
              <a:t>分計って</a:t>
            </a:r>
            <a:endParaRPr lang="ja-JP" altLang="en-US" sz="1463" b="1" dirty="0"/>
          </a:p>
        </p:txBody>
      </p:sp>
      <p:sp>
        <p:nvSpPr>
          <p:cNvPr id="23" name="角丸四角形吹き出し 22"/>
          <p:cNvSpPr/>
          <p:nvPr/>
        </p:nvSpPr>
        <p:spPr>
          <a:xfrm>
            <a:off x="417865" y="2171116"/>
            <a:ext cx="2473976" cy="579530"/>
          </a:xfrm>
          <a:prstGeom prst="wedgeRoundRectCallout">
            <a:avLst>
              <a:gd name="adj1" fmla="val -22525"/>
              <a:gd name="adj2" fmla="val 7152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463" b="1" dirty="0"/>
              <a:t>アレクサ、音楽を流して</a:t>
            </a:r>
            <a:endParaRPr lang="ja-JP" altLang="en-US" sz="1463" b="1" dirty="0"/>
          </a:p>
        </p:txBody>
      </p:sp>
      <p:sp>
        <p:nvSpPr>
          <p:cNvPr id="24" name="角丸四角形吹き出し 23"/>
          <p:cNvSpPr/>
          <p:nvPr/>
        </p:nvSpPr>
        <p:spPr>
          <a:xfrm>
            <a:off x="3414075" y="2310550"/>
            <a:ext cx="2473976" cy="579530"/>
          </a:xfrm>
          <a:prstGeom prst="wedgeRoundRectCallout">
            <a:avLst>
              <a:gd name="adj1" fmla="val 12581"/>
              <a:gd name="adj2" fmla="val 6972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463" b="1" dirty="0"/>
              <a:t>アレクサ、</a:t>
            </a:r>
            <a:r>
              <a:rPr lang="en-US" altLang="ja-JP" sz="1463" b="1" dirty="0"/>
              <a:t>TV</a:t>
            </a:r>
            <a:r>
              <a:rPr lang="ja-JP" altLang="en-US" sz="1463" b="1" dirty="0"/>
              <a:t>を付けて</a:t>
            </a:r>
            <a:endParaRPr lang="ja-JP" altLang="en-US" sz="1463" b="1" dirty="0"/>
          </a:p>
        </p:txBody>
      </p:sp>
      <p:pic>
        <p:nvPicPr>
          <p:cNvPr id="2070" name="Picture 22" descr="https://1.bp.blogspot.com/-aheSYnzPAxc/VyceKgJwkiI/AAAAAAAA6Tc/5PbHxaK60ZkGr9_WsDMQarqz86K7yGnYQCLcB/s800/line_ashiato02_shoes.pn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40" t="-2955"/>
          <a:stretch/>
        </p:blipFill>
        <p:spPr bwMode="auto">
          <a:xfrm rot="10484725">
            <a:off x="2851662" y="4890584"/>
            <a:ext cx="1254325" cy="40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2" descr="https://1.bp.blogspot.com/-aheSYnzPAxc/VyceKgJwkiI/AAAAAAAA6Tc/5PbHxaK60ZkGr9_WsDMQarqz86K7yGnYQCLcB/s800/line_ashiato02_shoes.pn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40" t="-2955"/>
          <a:stretch/>
        </p:blipFill>
        <p:spPr bwMode="auto">
          <a:xfrm rot="8387110">
            <a:off x="5774752" y="3559258"/>
            <a:ext cx="1254325" cy="40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2" descr="https://1.bp.blogspot.com/-aheSYnzPAxc/VyceKgJwkiI/AAAAAAAA6Tc/5PbHxaK60ZkGr9_WsDMQarqz86K7yGnYQCLcB/s800/line_ashiato02_shoes.pn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40" t="-2955"/>
          <a:stretch/>
        </p:blipFill>
        <p:spPr bwMode="auto">
          <a:xfrm>
            <a:off x="5876010" y="4739618"/>
            <a:ext cx="1254325" cy="40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78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0986" y="456175"/>
            <a:ext cx="9419547" cy="1077020"/>
          </a:xfrm>
        </p:spPr>
        <p:txBody>
          <a:bodyPr>
            <a:normAutofit/>
          </a:bodyPr>
          <a:lstStyle/>
          <a:p>
            <a:r>
              <a:rPr lang="ja-JP" altLang="en-US" dirty="0" smtClean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アシスタントは</a:t>
            </a:r>
            <a:r>
              <a:rPr lang="ja-JP" altLang="en-US" dirty="0" smtClean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主に</a:t>
            </a:r>
            <a:r>
              <a:rPr lang="ja-JP" altLang="en-US" dirty="0" smtClean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付いてくるべき</a:t>
            </a:r>
            <a:endParaRPr lang="ja-JP" altLang="en-US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ゼルダの伝説　ナビィ</a:t>
            </a:r>
            <a:endParaRPr kumimoji="1" lang="en-US" altLang="ja-JP" dirty="0" smtClean="0"/>
          </a:p>
          <a:p>
            <a:r>
              <a:rPr lang="en-US" altLang="ja-JP" dirty="0" smtClean="0"/>
              <a:t>CC</a:t>
            </a:r>
            <a:r>
              <a:rPr lang="ja-JP" altLang="en-US" dirty="0" smtClean="0"/>
              <a:t>さくら　ケロちゃん</a:t>
            </a:r>
            <a:endParaRPr lang="en-US" altLang="ja-JP" dirty="0" smtClean="0"/>
          </a:p>
          <a:p>
            <a:r>
              <a:rPr kumimoji="1" lang="ja-JP" altLang="en-US" dirty="0" smtClean="0"/>
              <a:t>モンスターハンター　アイルー</a:t>
            </a:r>
            <a:endParaRPr kumimoji="1" lang="ja-JP" altLang="en-US" dirty="0"/>
          </a:p>
        </p:txBody>
      </p:sp>
      <p:pic>
        <p:nvPicPr>
          <p:cNvPr id="1026" name="Picture 2" descr="Young Link Nav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077" y="3812641"/>
            <a:ext cx="1315641" cy="147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ãã¢ã¤ã«ã¼ ç´ æãã®ç»åæ¤ç´¢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234" y="3503079"/>
            <a:ext cx="1439466" cy="209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ãã±ã­ã¡ãããã®ç»åæ¤ç´¢çµ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534" y="3284984"/>
            <a:ext cx="2581885" cy="253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71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82026" y="1030234"/>
            <a:ext cx="8543925" cy="4631486"/>
          </a:xfrm>
        </p:spPr>
        <p:txBody>
          <a:bodyPr>
            <a:normAutofit lnSpcReduction="10000"/>
          </a:bodyPr>
          <a:lstStyle/>
          <a:p>
            <a:r>
              <a:rPr kumimoji="1" lang="ja-JP" altLang="en-US" dirty="0" smtClean="0"/>
              <a:t>アレクサ</a:t>
            </a:r>
            <a:r>
              <a:rPr kumimoji="1" lang="ja-JP" altLang="en-US" dirty="0" smtClean="0"/>
              <a:t>とジャストサイズな差動二輪を設計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（直立二足歩行は予算・技術力不足）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スペック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ESP32</a:t>
            </a:r>
          </a:p>
          <a:p>
            <a:pPr lvl="2"/>
            <a:r>
              <a:rPr lang="en-US" altLang="ja-JP" dirty="0" smtClean="0"/>
              <a:t>BLE</a:t>
            </a:r>
            <a:endParaRPr lang="en-US" altLang="ja-JP" dirty="0" smtClean="0"/>
          </a:p>
          <a:p>
            <a:pPr lvl="2"/>
            <a:r>
              <a:rPr lang="en-US" altLang="ja-JP" dirty="0" err="1" smtClean="0"/>
              <a:t>Wifi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ロータリーエンコーダ</a:t>
            </a:r>
            <a:endParaRPr kumimoji="1" lang="en-US" altLang="ja-JP" dirty="0" smtClean="0"/>
          </a:p>
          <a:p>
            <a:pPr lvl="1"/>
            <a:r>
              <a:rPr lang="ja-JP" altLang="en-US" dirty="0"/>
              <a:t>９軸</a:t>
            </a:r>
            <a:r>
              <a:rPr lang="ja-JP" altLang="en-US" dirty="0" smtClean="0"/>
              <a:t>センサ</a:t>
            </a:r>
            <a:endParaRPr lang="en-US" altLang="ja-JP" dirty="0" smtClean="0"/>
          </a:p>
          <a:p>
            <a:pPr lvl="1"/>
            <a:r>
              <a:rPr kumimoji="1" lang="en-US" altLang="ja-JP" dirty="0" err="1" smtClean="0"/>
              <a:t>ToF</a:t>
            </a:r>
            <a:r>
              <a:rPr kumimoji="1" lang="ja-JP" altLang="en-US" dirty="0" smtClean="0"/>
              <a:t>センサ</a:t>
            </a:r>
            <a:r>
              <a:rPr kumimoji="1" lang="en-US" altLang="ja-JP" dirty="0" smtClean="0"/>
              <a:t>*</a:t>
            </a:r>
            <a:r>
              <a:rPr kumimoji="1" lang="ja-JP" altLang="en-US" dirty="0" smtClean="0"/>
              <a:t>３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モータ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5v</a:t>
            </a:r>
            <a:r>
              <a:rPr lang="ja-JP" altLang="en-US" dirty="0" smtClean="0"/>
              <a:t>出力</a:t>
            </a:r>
            <a:r>
              <a:rPr lang="en-US" altLang="ja-JP" dirty="0" smtClean="0"/>
              <a:t>(</a:t>
            </a:r>
            <a:r>
              <a:rPr lang="ja-JP" altLang="en-US" dirty="0" smtClean="0"/>
              <a:t>アレクサ用</a:t>
            </a:r>
            <a:r>
              <a:rPr lang="en-US" altLang="ja-JP" dirty="0" smtClean="0"/>
              <a:t>)</a:t>
            </a:r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520" y="2726922"/>
            <a:ext cx="3324706" cy="249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6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開発記</a:t>
            </a:r>
            <a:endParaRPr kumimoji="1" lang="ja-JP" altLang="en-US" dirty="0"/>
          </a:p>
        </p:txBody>
      </p:sp>
      <p:sp>
        <p:nvSpPr>
          <p:cNvPr id="5" name="ホームベース 4"/>
          <p:cNvSpPr/>
          <p:nvPr/>
        </p:nvSpPr>
        <p:spPr>
          <a:xfrm>
            <a:off x="3394048" y="2988078"/>
            <a:ext cx="2319536" cy="468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63" dirty="0"/>
              <a:t>回路</a:t>
            </a:r>
            <a:r>
              <a:rPr lang="ja-JP" altLang="en-US" sz="1463" dirty="0"/>
              <a:t>設計</a:t>
            </a:r>
            <a:endParaRPr lang="ja-JP" altLang="en-US" sz="1463" dirty="0"/>
          </a:p>
        </p:txBody>
      </p:sp>
      <p:sp>
        <p:nvSpPr>
          <p:cNvPr id="6" name="ホームベース 5"/>
          <p:cNvSpPr/>
          <p:nvPr/>
        </p:nvSpPr>
        <p:spPr>
          <a:xfrm>
            <a:off x="6433804" y="3391224"/>
            <a:ext cx="1620041" cy="468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63" dirty="0"/>
              <a:t>メカ設計</a:t>
            </a:r>
            <a:endParaRPr lang="ja-JP" altLang="en-US" sz="1463" dirty="0"/>
          </a:p>
        </p:txBody>
      </p:sp>
      <p:sp>
        <p:nvSpPr>
          <p:cNvPr id="9" name="ホームベース 8"/>
          <p:cNvSpPr/>
          <p:nvPr/>
        </p:nvSpPr>
        <p:spPr>
          <a:xfrm>
            <a:off x="806710" y="2531774"/>
            <a:ext cx="1279471" cy="468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63" dirty="0"/>
              <a:t>コンセプト</a:t>
            </a:r>
            <a:endParaRPr lang="ja-JP" altLang="en-US" sz="1463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643169" y="2905717"/>
            <a:ext cx="1125629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63" dirty="0"/>
              <a:t>★</a:t>
            </a:r>
            <a:r>
              <a:rPr lang="en-US" altLang="ja-JP" sz="1463" dirty="0"/>
              <a:t>PCB</a:t>
            </a:r>
            <a:r>
              <a:rPr lang="ja-JP" altLang="en-US" sz="1463" dirty="0"/>
              <a:t>発注</a:t>
            </a:r>
            <a:endParaRPr lang="ja-JP" altLang="en-US" sz="1463" dirty="0"/>
          </a:p>
        </p:txBody>
      </p:sp>
      <p:sp>
        <p:nvSpPr>
          <p:cNvPr id="14" name="ホームベース 13"/>
          <p:cNvSpPr/>
          <p:nvPr/>
        </p:nvSpPr>
        <p:spPr>
          <a:xfrm>
            <a:off x="7410273" y="4380296"/>
            <a:ext cx="1463651" cy="468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63" dirty="0"/>
              <a:t>ソフト設計</a:t>
            </a:r>
            <a:endParaRPr lang="ja-JP" altLang="en-US" sz="1463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883714" y="3894609"/>
            <a:ext cx="1497526" cy="5425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63" dirty="0"/>
              <a:t>★</a:t>
            </a:r>
            <a:r>
              <a:rPr lang="en-US" altLang="ja-JP" sz="1463" dirty="0"/>
              <a:t>PCB</a:t>
            </a:r>
            <a:r>
              <a:rPr lang="ja-JP" altLang="en-US" sz="1463" dirty="0"/>
              <a:t>到着</a:t>
            </a:r>
            <a:endParaRPr lang="en-US" altLang="ja-JP" sz="1463" dirty="0"/>
          </a:p>
          <a:p>
            <a:r>
              <a:rPr lang="ja-JP" altLang="en-US" sz="1463" dirty="0"/>
              <a:t>★試作プリント</a:t>
            </a:r>
            <a:endParaRPr lang="ja-JP" altLang="en-US" sz="1463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8046367" y="3486560"/>
            <a:ext cx="1497526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63" dirty="0"/>
              <a:t>★本番プリント</a:t>
            </a:r>
            <a:endParaRPr lang="ja-JP" altLang="en-US" sz="1463" dirty="0"/>
          </a:p>
        </p:txBody>
      </p:sp>
      <p:sp>
        <p:nvSpPr>
          <p:cNvPr id="23" name="正方形/長方形 22"/>
          <p:cNvSpPr/>
          <p:nvPr/>
        </p:nvSpPr>
        <p:spPr>
          <a:xfrm>
            <a:off x="5713584" y="3309148"/>
            <a:ext cx="662500" cy="1353722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63" dirty="0">
                <a:solidFill>
                  <a:schemeClr val="tx1"/>
                </a:solidFill>
              </a:rPr>
              <a:t>放心</a:t>
            </a:r>
            <a:endParaRPr lang="en-US" altLang="ja-JP" sz="1463" dirty="0">
              <a:solidFill>
                <a:schemeClr val="tx1"/>
              </a:solidFill>
            </a:endParaRPr>
          </a:p>
          <a:p>
            <a:pPr algn="ctr"/>
            <a:r>
              <a:rPr lang="ja-JP" altLang="en-US" sz="1463" dirty="0">
                <a:solidFill>
                  <a:schemeClr val="tx1"/>
                </a:solidFill>
              </a:rPr>
              <a:t>状態</a:t>
            </a:r>
            <a:endParaRPr lang="ja-JP" altLang="en-US" sz="1463" dirty="0">
              <a:solidFill>
                <a:schemeClr val="tx1"/>
              </a:solidFill>
            </a:endParaRPr>
          </a:p>
        </p:txBody>
      </p:sp>
      <p:graphicFrame>
        <p:nvGraphicFramePr>
          <p:cNvPr id="26" name="表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20237"/>
              </p:ext>
            </p:extLst>
          </p:nvPr>
        </p:nvGraphicFramePr>
        <p:xfrm>
          <a:off x="772002" y="1806034"/>
          <a:ext cx="8606321" cy="321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2500">
                  <a:extLst>
                    <a:ext uri="{9D8B030D-6E8A-4147-A177-3AD203B41FA5}">
                      <a16:colId xmlns:a16="http://schemas.microsoft.com/office/drawing/2014/main" val="874748979"/>
                    </a:ext>
                  </a:extLst>
                </a:gridCol>
                <a:gridCol w="2632500">
                  <a:extLst>
                    <a:ext uri="{9D8B030D-6E8A-4147-A177-3AD203B41FA5}">
                      <a16:colId xmlns:a16="http://schemas.microsoft.com/office/drawing/2014/main" val="3247774432"/>
                    </a:ext>
                  </a:extLst>
                </a:gridCol>
                <a:gridCol w="2632500">
                  <a:extLst>
                    <a:ext uri="{9D8B030D-6E8A-4147-A177-3AD203B41FA5}">
                      <a16:colId xmlns:a16="http://schemas.microsoft.com/office/drawing/2014/main" val="1202516156"/>
                    </a:ext>
                  </a:extLst>
                </a:gridCol>
                <a:gridCol w="708821">
                  <a:extLst>
                    <a:ext uri="{9D8B030D-6E8A-4147-A177-3AD203B41FA5}">
                      <a16:colId xmlns:a16="http://schemas.microsoft.com/office/drawing/2014/main" val="2976513131"/>
                    </a:ext>
                  </a:extLst>
                </a:gridCol>
              </a:tblGrid>
              <a:tr h="321750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/>
                        <a:t>5</a:t>
                      </a:r>
                      <a:r>
                        <a:rPr kumimoji="1" lang="ja-JP" altLang="en-US" sz="1200" dirty="0" smtClean="0"/>
                        <a:t>月</a:t>
                      </a:r>
                      <a:endParaRPr kumimoji="1" lang="ja-JP" altLang="en-US" sz="1200" dirty="0"/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/>
                        <a:t>6</a:t>
                      </a:r>
                      <a:r>
                        <a:rPr kumimoji="1" lang="ja-JP" altLang="en-US" sz="1200" dirty="0" smtClean="0"/>
                        <a:t>月</a:t>
                      </a:r>
                      <a:endParaRPr kumimoji="1" lang="ja-JP" altLang="en-US" sz="1200" dirty="0"/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/>
                        <a:t>7</a:t>
                      </a:r>
                      <a:r>
                        <a:rPr kumimoji="1" lang="ja-JP" altLang="en-US" sz="1200" dirty="0" smtClean="0"/>
                        <a:t>月</a:t>
                      </a:r>
                      <a:endParaRPr kumimoji="1" lang="ja-JP" altLang="en-US" sz="1200" dirty="0"/>
                    </a:p>
                  </a:txBody>
                  <a:tcPr marL="74295" marR="74295" marT="37148" marB="37148"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/>
                        <a:t>8/4,5</a:t>
                      </a:r>
                      <a:endParaRPr kumimoji="1" lang="ja-JP" altLang="en-US" sz="1200" dirty="0"/>
                    </a:p>
                  </a:txBody>
                  <a:tcPr marL="74295" marR="74295" marT="37148" marB="37148"/>
                </a:tc>
                <a:extLst>
                  <a:ext uri="{0D108BD9-81ED-4DB2-BD59-A6C34878D82A}">
                    <a16:rowId xmlns:a16="http://schemas.microsoft.com/office/drawing/2014/main" val="3387796433"/>
                  </a:ext>
                </a:extLst>
              </a:tr>
            </a:tbl>
          </a:graphicData>
        </a:graphic>
      </p:graphicFrame>
      <p:pic>
        <p:nvPicPr>
          <p:cNvPr id="29" name="図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77" y="3168631"/>
            <a:ext cx="2410142" cy="2829506"/>
          </a:xfrm>
          <a:prstGeom prst="rect">
            <a:avLst/>
          </a:prstGeom>
        </p:spPr>
      </p:pic>
      <p:sp>
        <p:nvSpPr>
          <p:cNvPr id="34" name="ホームベース 33"/>
          <p:cNvSpPr/>
          <p:nvPr/>
        </p:nvSpPr>
        <p:spPr>
          <a:xfrm>
            <a:off x="2086182" y="2543130"/>
            <a:ext cx="1401530" cy="468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63" dirty="0"/>
              <a:t>追従アルゴ</a:t>
            </a:r>
            <a:endParaRPr lang="en-US" altLang="ja-JP" sz="1463" dirty="0"/>
          </a:p>
          <a:p>
            <a:pPr algn="ctr"/>
            <a:r>
              <a:rPr lang="ja-JP" altLang="en-US" sz="1463" dirty="0"/>
              <a:t>検討・試作</a:t>
            </a:r>
            <a:endParaRPr lang="ja-JP" altLang="en-US" sz="1463" dirty="0"/>
          </a:p>
        </p:txBody>
      </p:sp>
      <p:pic>
        <p:nvPicPr>
          <p:cNvPr id="4098" name="Picture 2" descr="to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376" y="3709362"/>
            <a:ext cx="1519996" cy="158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bod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715" y="2122189"/>
            <a:ext cx="1695001" cy="1176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角丸四角形吹き出し 35"/>
          <p:cNvSpPr/>
          <p:nvPr/>
        </p:nvSpPr>
        <p:spPr>
          <a:xfrm>
            <a:off x="7546215" y="3132676"/>
            <a:ext cx="1677761" cy="259815"/>
          </a:xfrm>
          <a:prstGeom prst="wedgeRoundRectCallout">
            <a:avLst>
              <a:gd name="adj1" fmla="val -34206"/>
              <a:gd name="adj2" fmla="val 83047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975" dirty="0"/>
              <a:t>PCB</a:t>
            </a:r>
            <a:r>
              <a:rPr lang="ja-JP" altLang="en-US" sz="975" dirty="0"/>
              <a:t>とカバーの干渉が発覚</a:t>
            </a:r>
            <a:endParaRPr lang="ja-JP" altLang="en-US" sz="975" dirty="0"/>
          </a:p>
        </p:txBody>
      </p:sp>
      <p:sp>
        <p:nvSpPr>
          <p:cNvPr id="41" name="角丸四角形吹き出し 40"/>
          <p:cNvSpPr/>
          <p:nvPr/>
        </p:nvSpPr>
        <p:spPr>
          <a:xfrm>
            <a:off x="7753648" y="4957094"/>
            <a:ext cx="1433018" cy="376646"/>
          </a:xfrm>
          <a:prstGeom prst="wedgeRoundRectCallout">
            <a:avLst>
              <a:gd name="adj1" fmla="val -26105"/>
              <a:gd name="adj2" fmla="val -91605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975" dirty="0"/>
              <a:t>BLE</a:t>
            </a:r>
            <a:r>
              <a:rPr lang="ja-JP" altLang="en-US" sz="975" dirty="0"/>
              <a:t>と同時利用</a:t>
            </a:r>
            <a:endParaRPr lang="en-US" altLang="ja-JP" sz="975" dirty="0"/>
          </a:p>
          <a:p>
            <a:pPr algn="ctr"/>
            <a:r>
              <a:rPr lang="ja-JP" altLang="en-US" sz="975" dirty="0"/>
              <a:t>出来ない</a:t>
            </a:r>
            <a:r>
              <a:rPr lang="en-US" altLang="ja-JP" sz="975" dirty="0"/>
              <a:t>ADC</a:t>
            </a:r>
            <a:r>
              <a:rPr lang="ja-JP" altLang="en-US" sz="975" dirty="0"/>
              <a:t>が発覚</a:t>
            </a:r>
            <a:endParaRPr lang="ja-JP" altLang="en-US" sz="975" dirty="0"/>
          </a:p>
        </p:txBody>
      </p:sp>
      <p:sp>
        <p:nvSpPr>
          <p:cNvPr id="19" name="角丸四角形吹き出し 18"/>
          <p:cNvSpPr/>
          <p:nvPr/>
        </p:nvSpPr>
        <p:spPr>
          <a:xfrm>
            <a:off x="7878325" y="5535234"/>
            <a:ext cx="1712107" cy="376646"/>
          </a:xfrm>
          <a:prstGeom prst="wedgeRoundRectCallout">
            <a:avLst>
              <a:gd name="adj1" fmla="val -11128"/>
              <a:gd name="adj2" fmla="val -89859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75" dirty="0"/>
              <a:t>ラジコンにしたくなる</a:t>
            </a:r>
            <a:endParaRPr lang="en-US" altLang="ja-JP" sz="975" dirty="0"/>
          </a:p>
          <a:p>
            <a:pPr algn="ctr"/>
            <a:r>
              <a:rPr lang="en-US" altLang="ja-JP" sz="975" dirty="0" err="1"/>
              <a:t>Microbit</a:t>
            </a:r>
            <a:r>
              <a:rPr lang="ja-JP" altLang="en-US" sz="975" dirty="0"/>
              <a:t>をコントローラに</a:t>
            </a:r>
            <a:endParaRPr lang="ja-JP" altLang="en-US" sz="975" dirty="0"/>
          </a:p>
        </p:txBody>
      </p:sp>
    </p:spTree>
    <p:extLst>
      <p:ext uri="{BB962C8B-B14F-4D97-AF65-F5344CB8AC3E}">
        <p14:creationId xmlns:p14="http://schemas.microsoft.com/office/powerpoint/2010/main" val="355994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写真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1" r="16401" b="3800"/>
          <a:stretch/>
        </p:blipFill>
        <p:spPr>
          <a:xfrm>
            <a:off x="447999" y="3462911"/>
            <a:ext cx="1962760" cy="224784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962" y="3361346"/>
            <a:ext cx="1933932" cy="252400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8" r="15055"/>
          <a:stretch/>
        </p:blipFill>
        <p:spPr>
          <a:xfrm rot="5400000">
            <a:off x="2670216" y="1031264"/>
            <a:ext cx="1989221" cy="222118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300" y="1261913"/>
            <a:ext cx="2934663" cy="2200998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903" y="4306598"/>
            <a:ext cx="2189054" cy="164179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2097" y="3726139"/>
            <a:ext cx="1345812" cy="179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2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追従</a:t>
            </a:r>
            <a:r>
              <a:rPr lang="ja-JP" altLang="en-US" dirty="0" smtClean="0"/>
              <a:t>モード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81038" y="2126258"/>
            <a:ext cx="6787742" cy="3467483"/>
          </a:xfrm>
        </p:spPr>
        <p:txBody>
          <a:bodyPr>
            <a:normAutofit fontScale="77500" lnSpcReduction="20000"/>
          </a:bodyPr>
          <a:lstStyle/>
          <a:p>
            <a:r>
              <a:rPr lang="ja-JP" altLang="en-US" dirty="0"/>
              <a:t>追従アルゴの</a:t>
            </a:r>
            <a:r>
              <a:rPr lang="ja-JP" altLang="en-US" dirty="0" smtClean="0"/>
              <a:t>案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身</a:t>
            </a:r>
            <a:r>
              <a:rPr lang="ja-JP" altLang="en-US" dirty="0" smtClean="0"/>
              <a:t>につけた</a:t>
            </a:r>
            <a:r>
              <a:rPr lang="en-US" altLang="ja-JP" dirty="0" smtClean="0"/>
              <a:t>BLE</a:t>
            </a:r>
            <a:r>
              <a:rPr lang="ja-JP" altLang="en-US" dirty="0" smtClean="0"/>
              <a:t>デバイスの</a:t>
            </a:r>
            <a:r>
              <a:rPr lang="en-US" altLang="ja-JP" dirty="0" smtClean="0"/>
              <a:t>RSSI(</a:t>
            </a:r>
            <a:r>
              <a:rPr lang="ja-JP" altLang="en-US" dirty="0" smtClean="0"/>
              <a:t>電波強度）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試作した感じわりといけそう。円運動して方向確定</a:t>
            </a:r>
          </a:p>
          <a:p>
            <a:pPr lvl="1"/>
            <a:r>
              <a:rPr lang="ja-JP" altLang="en-US" dirty="0" smtClean="0"/>
              <a:t>声の強度</a:t>
            </a:r>
          </a:p>
          <a:p>
            <a:pPr lvl="2"/>
            <a:r>
              <a:rPr lang="en-US" altLang="ja-JP" dirty="0" smtClean="0"/>
              <a:t>BLE</a:t>
            </a:r>
            <a:r>
              <a:rPr lang="ja-JP" altLang="en-US" dirty="0" err="1" smtClean="0"/>
              <a:t>のほうが</a:t>
            </a:r>
            <a:r>
              <a:rPr lang="ja-JP" altLang="en-US" dirty="0" smtClean="0"/>
              <a:t>精度的にも実装的にも簡単に使えそう。</a:t>
            </a:r>
          </a:p>
          <a:p>
            <a:pPr lvl="2"/>
            <a:r>
              <a:rPr lang="ja-JP" altLang="en-US" dirty="0" smtClean="0"/>
              <a:t>アレクサのアレイマイクをフックできれば可能性はあり。</a:t>
            </a:r>
          </a:p>
          <a:p>
            <a:pPr lvl="1"/>
            <a:r>
              <a:rPr lang="ja-JP" altLang="en-US" dirty="0" smtClean="0"/>
              <a:t>身につけた</a:t>
            </a:r>
            <a:r>
              <a:rPr lang="en-US" altLang="ja-JP" dirty="0" smtClean="0"/>
              <a:t>BLE</a:t>
            </a:r>
            <a:r>
              <a:rPr lang="ja-JP" altLang="en-US" dirty="0" smtClean="0"/>
              <a:t>デバイスで</a:t>
            </a:r>
            <a:r>
              <a:rPr lang="ja-JP" altLang="en-US" dirty="0" smtClean="0"/>
              <a:t>デッドレコニングして送信</a:t>
            </a:r>
          </a:p>
          <a:p>
            <a:pPr lvl="2"/>
            <a:r>
              <a:rPr lang="ja-JP" altLang="en-US" dirty="0" smtClean="0"/>
              <a:t>いけそうだけど、積算する誤差をどう解消含め実装が難</a:t>
            </a:r>
          </a:p>
          <a:p>
            <a:pPr lvl="1"/>
            <a:r>
              <a:rPr lang="en-US" altLang="ja-JP" dirty="0" smtClean="0"/>
              <a:t> </a:t>
            </a:r>
            <a:r>
              <a:rPr lang="ja-JP" altLang="en-US" b="1" dirty="0" smtClean="0"/>
              <a:t>測距センサを使って探索しながら最も近いところへ</a:t>
            </a:r>
          </a:p>
          <a:p>
            <a:pPr lvl="2"/>
            <a:r>
              <a:rPr lang="ja-JP" altLang="en-US" b="1" dirty="0" smtClean="0"/>
              <a:t> 人とアレクサしかない空間なら余裕</a:t>
            </a:r>
            <a:endParaRPr lang="en-US" altLang="ja-JP" b="1" dirty="0" smtClean="0"/>
          </a:p>
          <a:p>
            <a:r>
              <a:rPr lang="ja-JP" altLang="en-US" dirty="0"/>
              <a:t>実装が間に合ったのは一番下の一番簡単な案のみ</a:t>
            </a:r>
          </a:p>
          <a:p>
            <a:pPr marL="0" indent="0">
              <a:buNone/>
            </a:pPr>
            <a:endParaRPr kumimoji="1" lang="ja-JP" altLang="en-US" b="1" dirty="0"/>
          </a:p>
        </p:txBody>
      </p:sp>
      <p:grpSp>
        <p:nvGrpSpPr>
          <p:cNvPr id="12" name="グループ化 11"/>
          <p:cNvGrpSpPr/>
          <p:nvPr/>
        </p:nvGrpSpPr>
        <p:grpSpPr>
          <a:xfrm>
            <a:off x="7696045" y="4914507"/>
            <a:ext cx="351039" cy="241040"/>
            <a:chOff x="8040216" y="883221"/>
            <a:chExt cx="432048" cy="296665"/>
          </a:xfrm>
        </p:grpSpPr>
        <p:sp>
          <p:nvSpPr>
            <p:cNvPr id="11" name="楕円 10"/>
            <p:cNvSpPr/>
            <p:nvPr/>
          </p:nvSpPr>
          <p:spPr>
            <a:xfrm>
              <a:off x="8328248" y="1107886"/>
              <a:ext cx="72008" cy="7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463"/>
            </a:p>
          </p:txBody>
        </p:sp>
        <p:sp>
          <p:nvSpPr>
            <p:cNvPr id="5" name="フローチャート: 磁気ディスク 4"/>
            <p:cNvSpPr/>
            <p:nvPr/>
          </p:nvSpPr>
          <p:spPr>
            <a:xfrm>
              <a:off x="8040216" y="980519"/>
              <a:ext cx="432048" cy="172819"/>
            </a:xfrm>
            <a:prstGeom prst="flowChartMagneticDisk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463"/>
            </a:p>
          </p:txBody>
        </p:sp>
        <p:sp>
          <p:nvSpPr>
            <p:cNvPr id="6" name="フローチャート: 磁気ディスク 5"/>
            <p:cNvSpPr/>
            <p:nvPr/>
          </p:nvSpPr>
          <p:spPr>
            <a:xfrm>
              <a:off x="8040216" y="883221"/>
              <a:ext cx="432048" cy="172819"/>
            </a:xfrm>
            <a:prstGeom prst="flowChartMagneticDisk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463"/>
            </a:p>
          </p:txBody>
        </p:sp>
        <p:sp>
          <p:nvSpPr>
            <p:cNvPr id="10" name="楕円 9"/>
            <p:cNvSpPr/>
            <p:nvPr/>
          </p:nvSpPr>
          <p:spPr>
            <a:xfrm>
              <a:off x="8150007" y="1107886"/>
              <a:ext cx="72008" cy="7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463"/>
            </a:p>
          </p:txBody>
        </p:sp>
      </p:grpSp>
      <p:pic>
        <p:nvPicPr>
          <p:cNvPr id="2050" name="Picture 2" descr="https://png2.kisspng.com/sh/4aff343632d6569303d1e90a5fe24db7/L0KzQYm3VMI6N51ofZH0aYP2gLBuTfJ2e5pzfeV8cHX1g7F1TgJwgZJxjOs2ZoLodX76ifxpd6ZqjOZuLXPvecG0ggJ1NWZmfag9NXa4dbOBU8E5NmE7SqgANEi3QYa5VcA1OGc3UasBNEexgLBu/kisspng-businessperson-royalty-free-silhouette-clip-art-5ae645f5eb8318.0626548415250406299647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56"/>
          <a:stretch/>
        </p:blipFill>
        <p:spPr bwMode="auto">
          <a:xfrm flipH="1">
            <a:off x="8814430" y="3838546"/>
            <a:ext cx="465165" cy="142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ãé»æ³¢ ã¤ã©ã¹ããã®ç»åæ¤ç´¢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234104">
            <a:off x="8297167" y="4863735"/>
            <a:ext cx="409500" cy="40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66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ラジコンモード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6825208" y="2172316"/>
            <a:ext cx="2810385" cy="442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275" dirty="0"/>
              <a:t>アンドロイドアプリ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1355445" y="2042922"/>
            <a:ext cx="1410964" cy="442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275" dirty="0" err="1"/>
              <a:t>Micro:Bit</a:t>
            </a:r>
            <a:endParaRPr lang="en-US" altLang="ja-JP" sz="2275" dirty="0"/>
          </a:p>
        </p:txBody>
      </p:sp>
      <p:pic>
        <p:nvPicPr>
          <p:cNvPr id="1026" name="Picture 2" descr="ãmicrobitãã®ç»åæ¤ç´¢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9274">
            <a:off x="1230370" y="3216038"/>
            <a:ext cx="1787317" cy="154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下矢印 6"/>
          <p:cNvSpPr/>
          <p:nvPr/>
        </p:nvSpPr>
        <p:spPr>
          <a:xfrm>
            <a:off x="964309" y="3292459"/>
            <a:ext cx="292533" cy="35103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463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05387" y="2999927"/>
            <a:ext cx="1016625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975" dirty="0"/>
              <a:t>A</a:t>
            </a:r>
            <a:r>
              <a:rPr lang="ja-JP" altLang="en-US" sz="975" dirty="0"/>
              <a:t>を押しながら</a:t>
            </a:r>
          </a:p>
        </p:txBody>
      </p:sp>
      <p:sp>
        <p:nvSpPr>
          <p:cNvPr id="17" name="左カーブ矢印 16"/>
          <p:cNvSpPr/>
          <p:nvPr/>
        </p:nvSpPr>
        <p:spPr>
          <a:xfrm rot="17993009">
            <a:off x="1985477" y="3025620"/>
            <a:ext cx="479576" cy="585065"/>
          </a:xfrm>
          <a:prstGeom prst="curved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463">
              <a:solidFill>
                <a:schemeClr val="tx1"/>
              </a:solidFill>
            </a:endParaRPr>
          </a:p>
        </p:txBody>
      </p:sp>
      <p:sp>
        <p:nvSpPr>
          <p:cNvPr id="18" name="右カーブ矢印 17"/>
          <p:cNvSpPr/>
          <p:nvPr/>
        </p:nvSpPr>
        <p:spPr>
          <a:xfrm rot="12679328">
            <a:off x="2492415" y="4207681"/>
            <a:ext cx="526559" cy="585065"/>
          </a:xfrm>
          <a:prstGeom prst="curv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463">
              <a:solidFill>
                <a:schemeClr val="tx1"/>
              </a:solidFill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409870" y="2725212"/>
            <a:ext cx="1122423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63" dirty="0"/>
              <a:t>前進・後退</a:t>
            </a: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2949556" y="4827040"/>
            <a:ext cx="559769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63" dirty="0"/>
              <a:t>旋回</a:t>
            </a:r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17" b="88889" l="2541" r="70224">
                        <a14:foregroundMark x1="36890" y1="81436" x2="36890" y2="81436"/>
                        <a14:foregroundMark x1="41057" y1="83198" x2="41057" y2="83198"/>
                        <a14:foregroundMark x1="41057" y1="83198" x2="41057" y2="83198"/>
                        <a14:foregroundMark x1="44512" y1="80217" x2="44512" y2="80217"/>
                        <a14:foregroundMark x1="43496" y1="78591" x2="42175" y2="78455"/>
                        <a14:foregroundMark x1="41362" y1="78726" x2="41362" y2="78726"/>
                        <a14:foregroundMark x1="46037" y1="78862" x2="46240" y2="78997"/>
                        <a14:foregroundMark x1="46545" y1="80623" x2="46545" y2="81301"/>
                        <a14:foregroundMark x1="48577" y1="82114" x2="48577" y2="82114"/>
                        <a14:foregroundMark x1="54167" y1="77507" x2="54167" y2="77507"/>
                        <a14:foregroundMark x1="56606" y1="73848" x2="56606" y2="73848"/>
                        <a14:backgroundMark x1="34756" y1="85637" x2="34756" y2="85637"/>
                        <a14:backgroundMark x1="31911" y1="84553" x2="31911" y2="84553"/>
                        <a14:backgroundMark x1="30488" y1="84146" x2="30488" y2="841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337"/>
          <a:stretch/>
        </p:blipFill>
        <p:spPr>
          <a:xfrm>
            <a:off x="4058789" y="2871377"/>
            <a:ext cx="1421210" cy="1466927"/>
          </a:xfrm>
          <a:prstGeom prst="rect">
            <a:avLst/>
          </a:prstGeom>
        </p:spPr>
      </p:pic>
      <p:pic>
        <p:nvPicPr>
          <p:cNvPr id="1030" name="Picture 6" descr="iconmonstr-smartphone-3-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248" y="3026471"/>
            <a:ext cx="2193757" cy="219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テキスト ボックス 33"/>
          <p:cNvSpPr txBox="1"/>
          <p:nvPr/>
        </p:nvSpPr>
        <p:spPr>
          <a:xfrm>
            <a:off x="7287575" y="5195231"/>
            <a:ext cx="1309974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975" dirty="0"/>
              <a:t>ボタンを押しながら</a:t>
            </a:r>
          </a:p>
        </p:txBody>
      </p:sp>
      <p:sp>
        <p:nvSpPr>
          <p:cNvPr id="35" name="左カーブ矢印 34"/>
          <p:cNvSpPr/>
          <p:nvPr/>
        </p:nvSpPr>
        <p:spPr>
          <a:xfrm rot="16376459">
            <a:off x="7685462" y="2612239"/>
            <a:ext cx="479576" cy="585065"/>
          </a:xfrm>
          <a:prstGeom prst="curved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463">
              <a:solidFill>
                <a:schemeClr val="tx1"/>
              </a:solidFill>
            </a:endParaRPr>
          </a:p>
        </p:txBody>
      </p:sp>
      <p:sp>
        <p:nvSpPr>
          <p:cNvPr id="36" name="右カーブ矢印 35"/>
          <p:cNvSpPr/>
          <p:nvPr/>
        </p:nvSpPr>
        <p:spPr>
          <a:xfrm rot="10800000">
            <a:off x="8447640" y="3397499"/>
            <a:ext cx="526559" cy="585065"/>
          </a:xfrm>
          <a:prstGeom prst="curv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463">
              <a:solidFill>
                <a:schemeClr val="tx1"/>
              </a:solidFill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8167021" y="2879277"/>
            <a:ext cx="1122423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63" dirty="0"/>
              <a:t>前進・後退</a:t>
            </a: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9107433" y="3555540"/>
            <a:ext cx="559769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63" dirty="0"/>
              <a:t>旋回</a:t>
            </a:r>
          </a:p>
        </p:txBody>
      </p:sp>
      <p:pic>
        <p:nvPicPr>
          <p:cNvPr id="1032" name="Picture 8" descr="ãé»æ³¢ ã¤ã©ã¹ããã®ç»åæ¤ç´¢çµæ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36710">
            <a:off x="6242940" y="3044964"/>
            <a:ext cx="957129" cy="95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フリーフォーム 38"/>
          <p:cNvSpPr/>
          <p:nvPr/>
        </p:nvSpPr>
        <p:spPr>
          <a:xfrm>
            <a:off x="5363171" y="1370410"/>
            <a:ext cx="665559" cy="2422327"/>
          </a:xfrm>
          <a:custGeom>
            <a:avLst/>
            <a:gdLst>
              <a:gd name="connsiteX0" fmla="*/ 0 w 819150"/>
              <a:gd name="connsiteY0" fmla="*/ 2981325 h 2981325"/>
              <a:gd name="connsiteX1" fmla="*/ 47625 w 819150"/>
              <a:gd name="connsiteY1" fmla="*/ 2952750 h 2981325"/>
              <a:gd name="connsiteX2" fmla="*/ 152400 w 819150"/>
              <a:gd name="connsiteY2" fmla="*/ 2933700 h 2981325"/>
              <a:gd name="connsiteX3" fmla="*/ 333375 w 819150"/>
              <a:gd name="connsiteY3" fmla="*/ 2886075 h 2981325"/>
              <a:gd name="connsiteX4" fmla="*/ 314325 w 819150"/>
              <a:gd name="connsiteY4" fmla="*/ 2828925 h 2981325"/>
              <a:gd name="connsiteX5" fmla="*/ 285750 w 819150"/>
              <a:gd name="connsiteY5" fmla="*/ 2752725 h 2981325"/>
              <a:gd name="connsiteX6" fmla="*/ 257175 w 819150"/>
              <a:gd name="connsiteY6" fmla="*/ 2390775 h 2981325"/>
              <a:gd name="connsiteX7" fmla="*/ 266700 w 819150"/>
              <a:gd name="connsiteY7" fmla="*/ 2247900 h 2981325"/>
              <a:gd name="connsiteX8" fmla="*/ 333375 w 819150"/>
              <a:gd name="connsiteY8" fmla="*/ 2181225 h 2981325"/>
              <a:gd name="connsiteX9" fmla="*/ 381000 w 819150"/>
              <a:gd name="connsiteY9" fmla="*/ 2162175 h 2981325"/>
              <a:gd name="connsiteX10" fmla="*/ 571500 w 819150"/>
              <a:gd name="connsiteY10" fmla="*/ 2133600 h 2981325"/>
              <a:gd name="connsiteX11" fmla="*/ 590550 w 819150"/>
              <a:gd name="connsiteY11" fmla="*/ 2085975 h 2981325"/>
              <a:gd name="connsiteX12" fmla="*/ 466725 w 819150"/>
              <a:gd name="connsiteY12" fmla="*/ 1914525 h 2981325"/>
              <a:gd name="connsiteX13" fmla="*/ 409575 w 819150"/>
              <a:gd name="connsiteY13" fmla="*/ 1819275 h 2981325"/>
              <a:gd name="connsiteX14" fmla="*/ 390525 w 819150"/>
              <a:gd name="connsiteY14" fmla="*/ 1733550 h 2981325"/>
              <a:gd name="connsiteX15" fmla="*/ 533400 w 819150"/>
              <a:gd name="connsiteY15" fmla="*/ 1619250 h 2981325"/>
              <a:gd name="connsiteX16" fmla="*/ 561975 w 819150"/>
              <a:gd name="connsiteY16" fmla="*/ 1581150 h 2981325"/>
              <a:gd name="connsiteX17" fmla="*/ 542925 w 819150"/>
              <a:gd name="connsiteY17" fmla="*/ 1524000 h 2981325"/>
              <a:gd name="connsiteX18" fmla="*/ 390525 w 819150"/>
              <a:gd name="connsiteY18" fmla="*/ 1343025 h 2981325"/>
              <a:gd name="connsiteX19" fmla="*/ 381000 w 819150"/>
              <a:gd name="connsiteY19" fmla="*/ 1314450 h 2981325"/>
              <a:gd name="connsiteX20" fmla="*/ 428625 w 819150"/>
              <a:gd name="connsiteY20" fmla="*/ 1228725 h 2981325"/>
              <a:gd name="connsiteX21" fmla="*/ 533400 w 819150"/>
              <a:gd name="connsiteY21" fmla="*/ 1200150 h 2981325"/>
              <a:gd name="connsiteX22" fmla="*/ 561975 w 819150"/>
              <a:gd name="connsiteY22" fmla="*/ 1190625 h 2981325"/>
              <a:gd name="connsiteX23" fmla="*/ 609600 w 819150"/>
              <a:gd name="connsiteY23" fmla="*/ 1133475 h 2981325"/>
              <a:gd name="connsiteX24" fmla="*/ 647700 w 819150"/>
              <a:gd name="connsiteY24" fmla="*/ 1076325 h 2981325"/>
              <a:gd name="connsiteX25" fmla="*/ 676275 w 819150"/>
              <a:gd name="connsiteY25" fmla="*/ 952500 h 2981325"/>
              <a:gd name="connsiteX26" fmla="*/ 714375 w 819150"/>
              <a:gd name="connsiteY26" fmla="*/ 885825 h 2981325"/>
              <a:gd name="connsiteX27" fmla="*/ 723900 w 819150"/>
              <a:gd name="connsiteY27" fmla="*/ 857250 h 2981325"/>
              <a:gd name="connsiteX28" fmla="*/ 742950 w 819150"/>
              <a:gd name="connsiteY28" fmla="*/ 762000 h 2981325"/>
              <a:gd name="connsiteX29" fmla="*/ 733425 w 819150"/>
              <a:gd name="connsiteY29" fmla="*/ 657225 h 2981325"/>
              <a:gd name="connsiteX30" fmla="*/ 723900 w 819150"/>
              <a:gd name="connsiteY30" fmla="*/ 628650 h 2981325"/>
              <a:gd name="connsiteX31" fmla="*/ 790575 w 819150"/>
              <a:gd name="connsiteY31" fmla="*/ 314325 h 2981325"/>
              <a:gd name="connsiteX32" fmla="*/ 819150 w 819150"/>
              <a:gd name="connsiteY32" fmla="*/ 66675 h 2981325"/>
              <a:gd name="connsiteX33" fmla="*/ 809625 w 819150"/>
              <a:gd name="connsiteY33" fmla="*/ 0 h 298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19150" h="2981325">
                <a:moveTo>
                  <a:pt x="0" y="2981325"/>
                </a:moveTo>
                <a:cubicBezTo>
                  <a:pt x="15875" y="2971800"/>
                  <a:pt x="30707" y="2960269"/>
                  <a:pt x="47625" y="2952750"/>
                </a:cubicBezTo>
                <a:cubicBezTo>
                  <a:pt x="69880" y="2942859"/>
                  <a:pt x="137292" y="2936366"/>
                  <a:pt x="152400" y="2933700"/>
                </a:cubicBezTo>
                <a:cubicBezTo>
                  <a:pt x="258468" y="2914982"/>
                  <a:pt x="234345" y="2919085"/>
                  <a:pt x="333375" y="2886075"/>
                </a:cubicBezTo>
                <a:cubicBezTo>
                  <a:pt x="327025" y="2867025"/>
                  <a:pt x="321079" y="2847836"/>
                  <a:pt x="314325" y="2828925"/>
                </a:cubicBezTo>
                <a:cubicBezTo>
                  <a:pt x="305201" y="2803378"/>
                  <a:pt x="289259" y="2779624"/>
                  <a:pt x="285750" y="2752725"/>
                </a:cubicBezTo>
                <a:cubicBezTo>
                  <a:pt x="270097" y="2632716"/>
                  <a:pt x="266700" y="2511425"/>
                  <a:pt x="257175" y="2390775"/>
                </a:cubicBezTo>
                <a:cubicBezTo>
                  <a:pt x="260350" y="2343150"/>
                  <a:pt x="250388" y="2292757"/>
                  <a:pt x="266700" y="2247900"/>
                </a:cubicBezTo>
                <a:cubicBezTo>
                  <a:pt x="277441" y="2218361"/>
                  <a:pt x="308230" y="2200084"/>
                  <a:pt x="333375" y="2181225"/>
                </a:cubicBezTo>
                <a:cubicBezTo>
                  <a:pt x="347053" y="2170966"/>
                  <a:pt x="364234" y="2165528"/>
                  <a:pt x="381000" y="2162175"/>
                </a:cubicBezTo>
                <a:cubicBezTo>
                  <a:pt x="443963" y="2149582"/>
                  <a:pt x="508000" y="2143125"/>
                  <a:pt x="571500" y="2133600"/>
                </a:cubicBezTo>
                <a:cubicBezTo>
                  <a:pt x="577850" y="2117725"/>
                  <a:pt x="590550" y="2103073"/>
                  <a:pt x="590550" y="2085975"/>
                </a:cubicBezTo>
                <a:cubicBezTo>
                  <a:pt x="590550" y="1988386"/>
                  <a:pt x="518143" y="2000222"/>
                  <a:pt x="466725" y="1914525"/>
                </a:cubicBezTo>
                <a:lnTo>
                  <a:pt x="409575" y="1819275"/>
                </a:lnTo>
                <a:cubicBezTo>
                  <a:pt x="403225" y="1790700"/>
                  <a:pt x="382691" y="1761754"/>
                  <a:pt x="390525" y="1733550"/>
                </a:cubicBezTo>
                <a:cubicBezTo>
                  <a:pt x="414057" y="1648836"/>
                  <a:pt x="468114" y="1643732"/>
                  <a:pt x="533400" y="1619250"/>
                </a:cubicBezTo>
                <a:cubicBezTo>
                  <a:pt x="542925" y="1606550"/>
                  <a:pt x="560395" y="1596946"/>
                  <a:pt x="561975" y="1581150"/>
                </a:cubicBezTo>
                <a:cubicBezTo>
                  <a:pt x="563973" y="1561169"/>
                  <a:pt x="553396" y="1541134"/>
                  <a:pt x="542925" y="1524000"/>
                </a:cubicBezTo>
                <a:cubicBezTo>
                  <a:pt x="488143" y="1434357"/>
                  <a:pt x="458009" y="1410509"/>
                  <a:pt x="390525" y="1343025"/>
                </a:cubicBezTo>
                <a:cubicBezTo>
                  <a:pt x="387350" y="1333500"/>
                  <a:pt x="377825" y="1323975"/>
                  <a:pt x="381000" y="1314450"/>
                </a:cubicBezTo>
                <a:cubicBezTo>
                  <a:pt x="391337" y="1283439"/>
                  <a:pt x="402474" y="1248338"/>
                  <a:pt x="428625" y="1228725"/>
                </a:cubicBezTo>
                <a:cubicBezTo>
                  <a:pt x="457585" y="1207005"/>
                  <a:pt x="498592" y="1210095"/>
                  <a:pt x="533400" y="1200150"/>
                </a:cubicBezTo>
                <a:cubicBezTo>
                  <a:pt x="543054" y="1197392"/>
                  <a:pt x="552450" y="1193800"/>
                  <a:pt x="561975" y="1190625"/>
                </a:cubicBezTo>
                <a:cubicBezTo>
                  <a:pt x="613976" y="1086623"/>
                  <a:pt x="546772" y="1205278"/>
                  <a:pt x="609600" y="1133475"/>
                </a:cubicBezTo>
                <a:cubicBezTo>
                  <a:pt x="624677" y="1116245"/>
                  <a:pt x="635000" y="1095375"/>
                  <a:pt x="647700" y="1076325"/>
                </a:cubicBezTo>
                <a:cubicBezTo>
                  <a:pt x="657225" y="1035050"/>
                  <a:pt x="662281" y="992482"/>
                  <a:pt x="676275" y="952500"/>
                </a:cubicBezTo>
                <a:cubicBezTo>
                  <a:pt x="684731" y="928339"/>
                  <a:pt x="702927" y="908720"/>
                  <a:pt x="714375" y="885825"/>
                </a:cubicBezTo>
                <a:cubicBezTo>
                  <a:pt x="718865" y="876845"/>
                  <a:pt x="721642" y="867033"/>
                  <a:pt x="723900" y="857250"/>
                </a:cubicBezTo>
                <a:cubicBezTo>
                  <a:pt x="731181" y="825700"/>
                  <a:pt x="736600" y="793750"/>
                  <a:pt x="742950" y="762000"/>
                </a:cubicBezTo>
                <a:cubicBezTo>
                  <a:pt x="739775" y="727075"/>
                  <a:pt x="738385" y="691942"/>
                  <a:pt x="733425" y="657225"/>
                </a:cubicBezTo>
                <a:cubicBezTo>
                  <a:pt x="732005" y="647286"/>
                  <a:pt x="722655" y="638613"/>
                  <a:pt x="723900" y="628650"/>
                </a:cubicBezTo>
                <a:cubicBezTo>
                  <a:pt x="755590" y="375127"/>
                  <a:pt x="732528" y="430418"/>
                  <a:pt x="790575" y="314325"/>
                </a:cubicBezTo>
                <a:cubicBezTo>
                  <a:pt x="799466" y="252088"/>
                  <a:pt x="819150" y="132944"/>
                  <a:pt x="819150" y="66675"/>
                </a:cubicBezTo>
                <a:cubicBezTo>
                  <a:pt x="819150" y="44224"/>
                  <a:pt x="809625" y="0"/>
                  <a:pt x="809625" y="0"/>
                </a:cubicBezTo>
              </a:path>
            </a:pathLst>
          </a:cu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463"/>
          </a:p>
        </p:txBody>
      </p:sp>
    </p:spTree>
    <p:extLst>
      <p:ext uri="{BB962C8B-B14F-4D97-AF65-F5344CB8AC3E}">
        <p14:creationId xmlns:p14="http://schemas.microsoft.com/office/powerpoint/2010/main" val="391506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全</a:t>
            </a:r>
            <a:r>
              <a:rPr kumimoji="1" lang="ja-JP" altLang="en-US" dirty="0" smtClean="0"/>
              <a:t>データ公開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https://github.com/bleach31/esp_car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182" y="939602"/>
            <a:ext cx="2863853" cy="286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32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コメント・アドバイスを下さい。</a:t>
            </a:r>
            <a:endParaRPr kumimoji="1" lang="ja-JP" altLang="en-US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 smtClean="0"/>
              <a:t>（付箋貼り付け）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7410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2099</TotalTime>
  <Words>265</Words>
  <Application>Microsoft Office PowerPoint</Application>
  <PresentationFormat>A4 210 x 297 mm</PresentationFormat>
  <Paragraphs>68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6" baseType="lpstr">
      <vt:lpstr>HG創英角ﾎﾟｯﾌﾟ体</vt:lpstr>
      <vt:lpstr>游ゴシック</vt:lpstr>
      <vt:lpstr>游ゴシック Light</vt:lpstr>
      <vt:lpstr>Arial</vt:lpstr>
      <vt:lpstr>Calibri</vt:lpstr>
      <vt:lpstr>Calibri Light</vt:lpstr>
      <vt:lpstr>Office テーマ</vt:lpstr>
      <vt:lpstr>後ろから付いてくるAIスピーカー</vt:lpstr>
      <vt:lpstr>アシスタントは主に付いてくるべき</vt:lpstr>
      <vt:lpstr>PowerPoint プレゼンテーション</vt:lpstr>
      <vt:lpstr>開発記</vt:lpstr>
      <vt:lpstr>写真</vt:lpstr>
      <vt:lpstr>追従モード</vt:lpstr>
      <vt:lpstr>ラジコンモード</vt:lpstr>
      <vt:lpstr>全データ公開</vt:lpstr>
      <vt:lpstr>コメント・アドバイスを下さい。</vt:lpstr>
    </vt:vector>
  </TitlesOfParts>
  <Company>株式会社デンソー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後ろから付いてくるスマートスピーカー</dc:title>
  <dc:creator>MOTOHIRO SHIBAKAWA</dc:creator>
  <cp:lastModifiedBy>MOTOHIRO SHIBAKAWA</cp:lastModifiedBy>
  <cp:revision>27</cp:revision>
  <dcterms:created xsi:type="dcterms:W3CDTF">2018-07-30T07:40:17Z</dcterms:created>
  <dcterms:modified xsi:type="dcterms:W3CDTF">2018-08-01T04:49:25Z</dcterms:modified>
</cp:coreProperties>
</file>